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811269e00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811269e0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9811269e00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9811269e00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12883afa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f12883afa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811269e00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811269e00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9811269e00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9811269e00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12883afa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f12883afa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811269e00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811269e00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811269e00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811269e00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9811269e00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9811269e00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9811269e00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9811269e00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9811269e00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9811269e00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811269e0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811269e0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9811269e00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9811269e00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811269e00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811269e00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9811269e00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9811269e00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9811269e00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9811269e00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9811269e00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9811269e00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9811269e00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9811269e00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9811269e00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9811269e00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9811269e00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9811269e00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12883af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f12883af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f12883afa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f12883afa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9811269e0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9811269e0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811269e0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811269e0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811269e0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9811269e0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12883afa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12883afa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hyperlink" Target="https://www.youtube.com/watch?v=0YARZeMedu4&amp;list=PL7aUyQTIJqAhB-EbnDWQDLmq1BJxa4CWq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526875" y="746100"/>
            <a:ext cx="59514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34343"/>
                </a:solidFill>
              </a:rPr>
              <a:t>第一课 </a:t>
            </a:r>
            <a:endParaRPr sz="4000">
              <a:solidFill>
                <a:srgbClr val="434343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434343"/>
                </a:solidFill>
              </a:rPr>
              <a:t>《三个差别》</a:t>
            </a:r>
            <a:endParaRPr b="1" sz="48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观看视频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/>
        </p:nvSpPr>
        <p:spPr>
          <a:xfrm>
            <a:off x="1197225" y="485825"/>
            <a:ext cx="7565100" cy="4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lang="en" sz="35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2400">
                <a:solidFill>
                  <a:srgbClr val="434343"/>
                </a:solidFill>
              </a:rPr>
              <a:t>世间法和出世间法的差别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六道轮回叫做世间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出世间是指超越世间，不是像移民一样离开六道轮回，超越是精神上的。超越以后的精神境界叫做出世间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3"/>
          <p:cNvSpPr txBox="1"/>
          <p:nvPr/>
        </p:nvSpPr>
        <p:spPr>
          <a:xfrm>
            <a:off x="1197225" y="485825"/>
            <a:ext cx="7565100" cy="4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lang="en" sz="35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2400">
                <a:solidFill>
                  <a:srgbClr val="434343"/>
                </a:solidFill>
              </a:rPr>
              <a:t>世间法和出世间法的差别</a:t>
            </a:r>
            <a:endParaRPr b="1"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rgbClr val="434343"/>
                </a:solidFill>
              </a:rPr>
              <a:t>）世间法的具体表现有哪些？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① 为了自己现世的利益；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②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2400">
                <a:solidFill>
                  <a:srgbClr val="434343"/>
                </a:solidFill>
              </a:rPr>
              <a:t>希望自己下一世不堕恶趣，得到人天果报。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4"/>
          <p:cNvSpPr txBox="1"/>
          <p:nvPr/>
        </p:nvSpPr>
        <p:spPr>
          <a:xfrm>
            <a:off x="1110475" y="541650"/>
            <a:ext cx="7565100" cy="4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>
                <a:solidFill>
                  <a:srgbClr val="434343"/>
                </a:solidFill>
              </a:rPr>
              <a:t>）衡量世间法和出世间法的标准是什么？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① 不是依外相而区分的；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② 是以</a:t>
            </a:r>
            <a:r>
              <a:rPr b="1" lang="en" sz="2400">
                <a:solidFill>
                  <a:srgbClr val="434343"/>
                </a:solidFill>
              </a:rPr>
              <a:t>是否具备出离心为标准的</a:t>
            </a:r>
            <a:r>
              <a:rPr lang="en" sz="2400">
                <a:solidFill>
                  <a:srgbClr val="434343"/>
                </a:solidFill>
              </a:rPr>
              <a:t>；不是看是否出家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③ 出世间法包括大乘和小乘，必须有真正的出离心。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④ 供灯、听闻大圆满法、放生等出世间法都可能成为世间法。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5"/>
          <p:cNvSpPr txBox="1"/>
          <p:nvPr/>
        </p:nvSpPr>
        <p:spPr>
          <a:xfrm>
            <a:off x="850200" y="1350450"/>
            <a:ext cx="8033400" cy="24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" sz="2400">
                <a:solidFill>
                  <a:srgbClr val="434343"/>
                </a:solidFill>
              </a:rPr>
              <a:t>）“出离”的涵义是什么？</a:t>
            </a:r>
            <a:r>
              <a:rPr b="1" lang="en" sz="2400">
                <a:solidFill>
                  <a:srgbClr val="434343"/>
                </a:solidFill>
              </a:rPr>
              <a:t>是从精神上讲的</a:t>
            </a:r>
            <a:endParaRPr b="1"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① 出，就是要放下世间的一切，意识到轮回的痛苦本质；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② 离，就是希求解脱。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6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 txBox="1"/>
          <p:nvPr/>
        </p:nvSpPr>
        <p:spPr>
          <a:xfrm>
            <a:off x="920525" y="496550"/>
            <a:ext cx="8033400" cy="43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  </a:t>
            </a:r>
            <a:r>
              <a:rPr b="1" lang="en" sz="2400">
                <a:solidFill>
                  <a:srgbClr val="434343"/>
                </a:solidFill>
              </a:rPr>
              <a:t>出离心</a:t>
            </a:r>
            <a:endParaRPr b="1"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深深的体会到轮回中的幸福是很短暂的，真正永久纯粹的幸福是找不到的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痛苦是很多的，总的来说，轮回是痛苦的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下一世我不愿意以现在的身份，一个有烦恼的愚昧的凡夫，再出现在六道轮回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身份可能不是一个出家人，可能是商人等等，但内心一定要超越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简单说下定决心不愿意再轮回，一定要超越，解脱，就是出离心。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解脱并不神秘，模糊。而是实在的，修行的话，是可以亲身体会的。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再也没有烦恼，有的是智慧和慈悲心，这叫做解脱。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7"/>
          <p:cNvSpPr txBox="1"/>
          <p:nvPr/>
        </p:nvSpPr>
        <p:spPr>
          <a:xfrm>
            <a:off x="607300" y="960700"/>
            <a:ext cx="8293800" cy="36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" sz="2400">
                <a:solidFill>
                  <a:srgbClr val="434343"/>
                </a:solidFill>
              </a:rPr>
              <a:t>）如何具足真正的出离心？（超越）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① 必须要有正确的见解：轮回过患、希求解脱；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② 必须要有解脱的智慧：精通四谛法门；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③ 重视外加行的修法：人身难得、寿命无常、轮回痛苦、因果不虚。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8"/>
          <p:cNvSpPr txBox="1"/>
          <p:nvPr/>
        </p:nvSpPr>
        <p:spPr>
          <a:xfrm>
            <a:off x="1613650" y="1350450"/>
            <a:ext cx="8293800" cy="24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" sz="2400">
                <a:solidFill>
                  <a:srgbClr val="434343"/>
                </a:solidFill>
              </a:rPr>
              <a:t>）如何理解出离心的重要性？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① 欲求解脱，就一定要从出离心着手；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② 在出离心的前提下才能讲菩提心。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9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9"/>
          <p:cNvSpPr txBox="1"/>
          <p:nvPr/>
        </p:nvSpPr>
        <p:spPr>
          <a:xfrm>
            <a:off x="954300" y="350875"/>
            <a:ext cx="7946700" cy="3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 </a:t>
            </a:r>
            <a:r>
              <a:rPr b="1" lang="en" sz="2400">
                <a:solidFill>
                  <a:srgbClr val="434343"/>
                </a:solidFill>
              </a:rPr>
              <a:t>大乘和小乘的差别</a:t>
            </a:r>
            <a:endParaRPr b="1"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4.1 </a:t>
            </a:r>
            <a:r>
              <a:rPr lang="en" sz="2000">
                <a:solidFill>
                  <a:srgbClr val="434343"/>
                </a:solidFill>
              </a:rPr>
              <a:t>大乘和小乘的区别是什么？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（</a:t>
            </a: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000">
                <a:solidFill>
                  <a:srgbClr val="434343"/>
                </a:solidFill>
              </a:rPr>
              <a:t>）全看自己发心如何，大乘和小乘的区别就是有没有菩提心；不是以地域区分，跟外在的形式也没有关系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（</a:t>
            </a: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000">
                <a:solidFill>
                  <a:srgbClr val="434343"/>
                </a:solidFill>
              </a:rPr>
              <a:t>）</a:t>
            </a:r>
            <a:r>
              <a:rPr b="1" lang="en" sz="2000">
                <a:solidFill>
                  <a:srgbClr val="434343"/>
                </a:solidFill>
              </a:rPr>
              <a:t>为了让一切众生获得解脱而发誓成佛，这就是菩提心</a:t>
            </a:r>
            <a:r>
              <a:rPr lang="en" sz="2000">
                <a:solidFill>
                  <a:srgbClr val="434343"/>
                </a:solidFill>
              </a:rPr>
              <a:t>；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  (3)  小乘的结果是解脱，成阿罗汉，大乘的结果是成佛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（</a:t>
            </a: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" sz="2000">
                <a:solidFill>
                  <a:srgbClr val="434343"/>
                </a:solidFill>
              </a:rPr>
              <a:t>）菩提心付诸行动却并非易事（修喜金刚、放生、五加行等成为小乘修法）；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（</a:t>
            </a: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" sz="2000">
                <a:solidFill>
                  <a:srgbClr val="434343"/>
                </a:solidFill>
              </a:rPr>
              <a:t>）我们要认真地观察自己相续，并严格要求自己。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0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0"/>
          <p:cNvSpPr txBox="1"/>
          <p:nvPr/>
        </p:nvSpPr>
        <p:spPr>
          <a:xfrm>
            <a:off x="954300" y="350875"/>
            <a:ext cx="7946700" cy="3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4.2 </a:t>
            </a:r>
            <a:r>
              <a:rPr lang="en" sz="2400">
                <a:solidFill>
                  <a:srgbClr val="434343"/>
                </a:solidFill>
              </a:rPr>
              <a:t>在家人如何专心致志修行获得解脱？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rgbClr val="434343"/>
                </a:solidFill>
              </a:rPr>
              <a:t>）树立有办法修行、成就和解脱的信心，关键是</a:t>
            </a:r>
            <a:r>
              <a:rPr lang="en" sz="2400">
                <a:solidFill>
                  <a:srgbClr val="434343"/>
                </a:solidFill>
                <a:highlight>
                  <a:srgbClr val="FF9900"/>
                </a:highlight>
              </a:rPr>
              <a:t>发心真切、正见具足；</a:t>
            </a:r>
            <a:endParaRPr sz="2400">
              <a:solidFill>
                <a:srgbClr val="434343"/>
              </a:solidFill>
              <a:highlight>
                <a:srgbClr val="FF9900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>
                <a:solidFill>
                  <a:srgbClr val="434343"/>
                </a:solidFill>
              </a:rPr>
              <a:t>）将菩提心融入日常生活的点点滴滴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① 区分“世间法”和“不离世间”；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② 调整发心，将世间的事情变成利益众生的事；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1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1"/>
          <p:cNvSpPr txBox="1"/>
          <p:nvPr/>
        </p:nvSpPr>
        <p:spPr>
          <a:xfrm>
            <a:off x="850200" y="645850"/>
            <a:ext cx="7946700" cy="3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" sz="2400">
                <a:solidFill>
                  <a:srgbClr val="434343"/>
                </a:solidFill>
              </a:rPr>
              <a:t>）务必发菩提心，重在调整自己的心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① 自己有行持善法的意愿，闻法与实修相结合，成就解脱之因；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② 放弃对世间的贪著，立志从现在起逐渐走向解脱的；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③ 放弃只愿利益自己的想法，跨进大乘之门。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1448850" y="404250"/>
            <a:ext cx="6246300" cy="12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500">
                <a:solidFill>
                  <a:srgbClr val="434343"/>
                </a:solidFill>
              </a:rPr>
              <a:t>一、法义概述</a:t>
            </a:r>
            <a:endParaRPr b="1" sz="3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1448850" y="1821850"/>
            <a:ext cx="6524100" cy="21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宣讲了</a:t>
            </a:r>
            <a:r>
              <a:rPr lang="en" sz="2400">
                <a:solidFill>
                  <a:srgbClr val="434343"/>
                </a:solidFill>
                <a:highlight>
                  <a:schemeClr val="accent4"/>
                </a:highlight>
              </a:rPr>
              <a:t>佛教与外道</a:t>
            </a:r>
            <a:r>
              <a:rPr lang="en" sz="2400">
                <a:solidFill>
                  <a:srgbClr val="434343"/>
                </a:solidFill>
              </a:rPr>
              <a:t>、</a:t>
            </a:r>
            <a:r>
              <a:rPr lang="en" sz="2400">
                <a:solidFill>
                  <a:srgbClr val="434343"/>
                </a:solidFill>
                <a:highlight>
                  <a:schemeClr val="accent4"/>
                </a:highlight>
              </a:rPr>
              <a:t>世间法与出世间法</a:t>
            </a:r>
            <a:r>
              <a:rPr lang="en" sz="2400">
                <a:solidFill>
                  <a:srgbClr val="434343"/>
                </a:solidFill>
              </a:rPr>
              <a:t>、</a:t>
            </a:r>
            <a:r>
              <a:rPr lang="en" sz="2400">
                <a:solidFill>
                  <a:srgbClr val="434343"/>
                </a:solidFill>
                <a:highlight>
                  <a:srgbClr val="FF9900"/>
                </a:highlight>
              </a:rPr>
              <a:t>大乘与小乘的差别</a:t>
            </a:r>
            <a:r>
              <a:rPr lang="en" sz="2400">
                <a:solidFill>
                  <a:srgbClr val="434343"/>
                </a:solidFill>
              </a:rPr>
              <a:t>。对这三个问题的不同抉择会带来差异悬殊的结果。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2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2"/>
          <p:cNvSpPr txBox="1"/>
          <p:nvPr/>
        </p:nvSpPr>
        <p:spPr>
          <a:xfrm>
            <a:off x="503100" y="871400"/>
            <a:ext cx="8640900" cy="3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（</a:t>
            </a: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" sz="2000">
                <a:solidFill>
                  <a:srgbClr val="434343"/>
                </a:solidFill>
              </a:rPr>
              <a:t>）具足正知正见，各尽所能去实践佛法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① 正知“基础的法就是一切法的根本，就是最高的法”，在前行上多下功夫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② 正见“见活佛、求灌顶的误区”，避免将出世间的法当做世间法来修；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③ 正见上师的教诫教授都是在在讲“修行要点”，避免当做知识和文化对待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④ 时刻提起正念、关照内心，才谈得上是居士、修行人；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⑤ 各尽所能的去做，只要能做就有很大利益；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434343"/>
                </a:solidFill>
              </a:rPr>
              <a:t>⑥ 正见“菩提心的殊胜功德”，由“造作的菩提心”趋向“不造作的菩提心”</a:t>
            </a:r>
            <a:r>
              <a:rPr lang="en" sz="1200">
                <a:solidFill>
                  <a:srgbClr val="434343"/>
                </a:solidFill>
              </a:rPr>
              <a:t>。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3"/>
          <p:cNvSpPr txBox="1"/>
          <p:nvPr/>
        </p:nvSpPr>
        <p:spPr>
          <a:xfrm>
            <a:off x="503100" y="732600"/>
            <a:ext cx="8640900" cy="3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" sz="2400">
                <a:solidFill>
                  <a:srgbClr val="434343"/>
                </a:solidFill>
              </a:rPr>
              <a:t>）明确修行的紧迫性和着力点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① 人身难得、佛法难闻、上师难逢，一定要抓住不放，一定要去做；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② 强调实际的、内心的修法，重视内心的转变与收获；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③ 达到一个真正的大乘佛教徒的基本要求：要有正知正见、好好地发菩提心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4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4"/>
          <p:cNvSpPr txBox="1"/>
          <p:nvPr/>
        </p:nvSpPr>
        <p:spPr>
          <a:xfrm>
            <a:off x="503100" y="1370725"/>
            <a:ext cx="82938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1.</a:t>
            </a:r>
            <a:r>
              <a:rPr lang="en" sz="2000">
                <a:solidFill>
                  <a:srgbClr val="434343"/>
                </a:solidFill>
              </a:rPr>
              <a:t>如果从广的角度来讲，外道和佛教的见解、修法、行为都不一样，最后获得的结果也有很大差别。但最关键的差别，就是皈依三宝的称为佛教，不愿皈依三宝并具有其他信仰的称为外道。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en" sz="2000">
                <a:solidFill>
                  <a:srgbClr val="434343"/>
                </a:solidFill>
              </a:rPr>
              <a:t>欲求解脱，就一定要从出离心着手；如果没有出离心，修行也好、念咒也好，都不是获得解脱的出世间法，这个特别特别重要。在出离心的前提下才能讲菩提心，没有如理生起出离心，就不可能生起菩提心。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15" name="Google Shape;215;p34"/>
          <p:cNvSpPr txBox="1"/>
          <p:nvPr/>
        </p:nvSpPr>
        <p:spPr>
          <a:xfrm>
            <a:off x="1179875" y="485825"/>
            <a:ext cx="3678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三、上</a:t>
            </a:r>
            <a:r>
              <a:rPr lang="en" sz="3500"/>
              <a:t>师教言</a:t>
            </a:r>
            <a:endParaRPr sz="3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5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5"/>
          <p:cNvSpPr txBox="1"/>
          <p:nvPr/>
        </p:nvSpPr>
        <p:spPr>
          <a:xfrm>
            <a:off x="321000" y="1208525"/>
            <a:ext cx="85020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en" sz="2000">
                <a:solidFill>
                  <a:srgbClr val="434343"/>
                </a:solidFill>
              </a:rPr>
              <a:t>很多人都认为，作为在家人，是很难突破世间重围而专心致志修行的，所以也很难获得解脱。但在如今这个社会里，我们是有办法修行、有办法成就、也有办法解脱的，关键就要看你发心是否真切、正见是否具足。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4.</a:t>
            </a:r>
            <a:r>
              <a:rPr lang="en" sz="2000">
                <a:solidFill>
                  <a:srgbClr val="434343"/>
                </a:solidFill>
              </a:rPr>
              <a:t>这些加行的修法，本来就是所有修法的基础。一说是基础，很多人就认为这不是很高的法，不是特别重要。这样就理解错了，皮之不存，毛将焉附？在佛法中，所谓基础的法就是一切法的根本，也就是最高的法。</a:t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23" name="Google Shape;223;p35"/>
          <p:cNvSpPr txBox="1"/>
          <p:nvPr/>
        </p:nvSpPr>
        <p:spPr>
          <a:xfrm>
            <a:off x="1179875" y="485825"/>
            <a:ext cx="3678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三、上师教言</a:t>
            </a:r>
            <a:endParaRPr sz="3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6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6"/>
          <p:cNvSpPr txBox="1"/>
          <p:nvPr/>
        </p:nvSpPr>
        <p:spPr>
          <a:xfrm>
            <a:off x="425100" y="1725300"/>
            <a:ext cx="82938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5.</a:t>
            </a:r>
            <a:r>
              <a:rPr lang="en" sz="2000">
                <a:solidFill>
                  <a:srgbClr val="434343"/>
                </a:solidFill>
              </a:rPr>
              <a:t>如果好好修，经过长期的串习，就会自然而然地产生利益众生的念头。所以我们必须要有正知正见，需要放弃的两点要逐渐地放弃（对世间的贪著和自私之心），然后好好地去发菩提心。这是对一个真正的大乘佛教徒的基本要求。</a:t>
            </a:r>
            <a:endParaRPr sz="2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31" name="Google Shape;231;p36"/>
          <p:cNvSpPr txBox="1"/>
          <p:nvPr/>
        </p:nvSpPr>
        <p:spPr>
          <a:xfrm>
            <a:off x="1179875" y="485825"/>
            <a:ext cx="3678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三、上师教言</a:t>
            </a:r>
            <a:endParaRPr sz="3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7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7"/>
          <p:cNvSpPr txBox="1"/>
          <p:nvPr/>
        </p:nvSpPr>
        <p:spPr>
          <a:xfrm>
            <a:off x="425100" y="1283975"/>
            <a:ext cx="8293800" cy="3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b="1" lang="en" sz="2000">
                <a:solidFill>
                  <a:srgbClr val="434343"/>
                </a:solidFill>
              </a:rPr>
              <a:t>身为佛弟子，自己对皈依的内涵、意义是否完全清楚？</a:t>
            </a:r>
            <a:endParaRPr b="1"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b="1" lang="en" sz="2000">
                <a:solidFill>
                  <a:srgbClr val="434343"/>
                </a:solidFill>
              </a:rPr>
              <a:t>对于出离心的内涵是否全面了解，意识到自己认识的哪些偏颇？</a:t>
            </a:r>
            <a:endParaRPr b="1"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b="1" lang="en" sz="2000">
                <a:solidFill>
                  <a:srgbClr val="434343"/>
                </a:solidFill>
              </a:rPr>
              <a:t>如何将菩提心付诸行动，并融入工作生活之中？</a:t>
            </a:r>
            <a:endParaRPr b="1"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4.</a:t>
            </a:r>
            <a:r>
              <a:rPr b="1" lang="en" sz="2000">
                <a:solidFill>
                  <a:srgbClr val="434343"/>
                </a:solidFill>
              </a:rPr>
              <a:t>对于佛法修行，自己是否生起决心、信心？</a:t>
            </a:r>
            <a:endParaRPr b="1"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5. </a:t>
            </a:r>
            <a:r>
              <a:rPr b="1" lang="en" sz="2000">
                <a:solidFill>
                  <a:srgbClr val="434343"/>
                </a:solidFill>
                <a:latin typeface="SimSun"/>
                <a:ea typeface="SimSun"/>
                <a:cs typeface="SimSun"/>
                <a:sym typeface="SimSun"/>
              </a:rPr>
              <a:t>“</a:t>
            </a:r>
            <a:r>
              <a:rPr b="1" lang="en" sz="2000">
                <a:solidFill>
                  <a:srgbClr val="434343"/>
                </a:solidFill>
              </a:rPr>
              <a:t>你也将会死的！我也将会死的！这个问题你回去好好思考。”自己是否认同“这就是窍诀”？</a:t>
            </a:r>
            <a:endParaRPr b="1"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4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39" name="Google Shape;239;p37"/>
          <p:cNvSpPr txBox="1"/>
          <p:nvPr/>
        </p:nvSpPr>
        <p:spPr>
          <a:xfrm>
            <a:off x="1197225" y="151325"/>
            <a:ext cx="3678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500">
                <a:solidFill>
                  <a:srgbClr val="434343"/>
                </a:solidFill>
              </a:rPr>
              <a:t>四、学修检验</a:t>
            </a:r>
            <a:endParaRPr b="1" sz="35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8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8"/>
          <p:cNvSpPr txBox="1"/>
          <p:nvPr/>
        </p:nvSpPr>
        <p:spPr>
          <a:xfrm>
            <a:off x="1630975" y="1367750"/>
            <a:ext cx="5598300" cy="1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73763"/>
                </a:solidFill>
              </a:rPr>
              <a:t>谢谢大家</a:t>
            </a:r>
            <a:endParaRPr b="1" sz="4800">
              <a:solidFill>
                <a:srgbClr val="073763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73763"/>
                </a:solidFill>
              </a:rPr>
              <a:t>下周同一时间再见</a:t>
            </a:r>
            <a:endParaRPr b="1" sz="480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1637800" y="403550"/>
            <a:ext cx="6402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500">
                <a:solidFill>
                  <a:srgbClr val="434343"/>
                </a:solidFill>
              </a:rPr>
              <a:t>二、学修思考</a:t>
            </a:r>
            <a:endParaRPr b="1" sz="35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1.</a:t>
            </a:r>
            <a:r>
              <a:rPr b="1" lang="en" sz="2400">
                <a:solidFill>
                  <a:srgbClr val="434343"/>
                </a:solidFill>
              </a:rPr>
              <a:t>三个差别宣讲的重要性</a:t>
            </a:r>
            <a:endParaRPr b="1"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1637800" y="2155350"/>
            <a:ext cx="6714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对一个想修持正法的人来说，就有必要先了解这三个问题的答案。对这三个问题的不同抉择就会带来差异悬殊的结果。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1631000" y="676700"/>
            <a:ext cx="6211800" cy="8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rPr b="1"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古老的</a:t>
            </a:r>
            <a:r>
              <a:rPr b="1" lang="en" sz="2400">
                <a:solidFill>
                  <a:srgbClr val="434343"/>
                </a:solidFill>
              </a:rPr>
              <a:t>外道和佛教的差别</a:t>
            </a:r>
            <a:endParaRPr b="1"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1544250" y="1492100"/>
            <a:ext cx="52401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rgbClr val="434343"/>
                </a:solidFill>
              </a:rPr>
              <a:t>）</a:t>
            </a:r>
            <a:r>
              <a:rPr lang="en" sz="2400">
                <a:solidFill>
                  <a:srgbClr val="434343"/>
                </a:solidFill>
              </a:rPr>
              <a:t>古老的外道--有我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2349275" y="2191075"/>
            <a:ext cx="51012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承认有一个真实的我，</a:t>
            </a:r>
            <a:r>
              <a:rPr lang="en" sz="2400">
                <a:solidFill>
                  <a:srgbClr val="434343"/>
                </a:solidFill>
              </a:rPr>
              <a:t>有大我，小我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1533575" y="2950600"/>
            <a:ext cx="59169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>
                <a:solidFill>
                  <a:srgbClr val="434343"/>
                </a:solidFill>
              </a:rPr>
              <a:t>）</a:t>
            </a:r>
            <a:r>
              <a:rPr lang="en" sz="2400">
                <a:solidFill>
                  <a:srgbClr val="434343"/>
                </a:solidFill>
              </a:rPr>
              <a:t>佛教的观点--无我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/>
        </p:nvSpPr>
        <p:spPr>
          <a:xfrm>
            <a:off x="2390925" y="3735000"/>
            <a:ext cx="45708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不认为有一个真实的我存在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1631000" y="676700"/>
            <a:ext cx="6211800" cy="8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rPr b="1"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现代</a:t>
            </a:r>
            <a:r>
              <a:rPr b="1"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的</a:t>
            </a:r>
            <a:r>
              <a:rPr b="1" lang="en" sz="2400">
                <a:solidFill>
                  <a:srgbClr val="434343"/>
                </a:solidFill>
              </a:rPr>
              <a:t>外道和佛教的差别</a:t>
            </a:r>
            <a:endParaRPr b="1"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944325" y="1492100"/>
            <a:ext cx="72591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rgbClr val="434343"/>
                </a:solidFill>
              </a:rPr>
              <a:t>）</a:t>
            </a:r>
            <a:r>
              <a:rPr lang="en" sz="2400">
                <a:solidFill>
                  <a:srgbClr val="434343"/>
                </a:solidFill>
              </a:rPr>
              <a:t>现代</a:t>
            </a:r>
            <a:r>
              <a:rPr lang="en" sz="2400">
                <a:solidFill>
                  <a:srgbClr val="434343"/>
                </a:solidFill>
              </a:rPr>
              <a:t>的外道--</a:t>
            </a:r>
            <a:r>
              <a:rPr lang="en" sz="2400">
                <a:solidFill>
                  <a:srgbClr val="434343"/>
                </a:solidFill>
              </a:rPr>
              <a:t>不讲缘起性空，认为有一个造物主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2349275" y="2191075"/>
            <a:ext cx="51012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904125" y="2116700"/>
            <a:ext cx="6496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>
                <a:solidFill>
                  <a:srgbClr val="434343"/>
                </a:solidFill>
              </a:rPr>
              <a:t>）佛教的观点--</a:t>
            </a:r>
            <a:r>
              <a:rPr lang="en" sz="2400">
                <a:solidFill>
                  <a:srgbClr val="434343"/>
                </a:solidFill>
              </a:rPr>
              <a:t>缘起性空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1084950" y="2913775"/>
            <a:ext cx="71184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缘起：万事万物是由自己的因缘决定的，包括佛教认为有隐蔽的善恶业力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性空：不是否定现象，而是否定现象的真实性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1631000" y="676700"/>
            <a:ext cx="6211800" cy="8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rPr b="1" lang="en" sz="2400">
                <a:solidFill>
                  <a:srgbClr val="434343"/>
                </a:solidFill>
              </a:rPr>
              <a:t>外道和佛教的差别</a:t>
            </a:r>
            <a:endParaRPr b="1"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1544250" y="1492100"/>
            <a:ext cx="52401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rgbClr val="434343"/>
                </a:solidFill>
              </a:rPr>
              <a:t>）外道和佛教有哪些差别？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2349275" y="2191075"/>
            <a:ext cx="51012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见解、修法、行为、结果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1533575" y="2950600"/>
            <a:ext cx="59169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>
                <a:solidFill>
                  <a:srgbClr val="434343"/>
                </a:solidFill>
              </a:rPr>
              <a:t>）外道和佛教最关键的差别是什么？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3485675" y="3765150"/>
            <a:ext cx="2698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皈依三宝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746100" y="854000"/>
            <a:ext cx="8224200" cy="3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" sz="2400">
                <a:solidFill>
                  <a:srgbClr val="434343"/>
                </a:solidFill>
              </a:rPr>
              <a:t>）如何理解空性与皈依三宝的关系？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① 缘起性空的空性、人无我以上的空性是佛教所特有的；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② 没有证悟空性的智慧，就只能被束缚在轮回当中；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③ 如果我们对轮回感到怖畏，就只有皈依三宝。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/>
        </p:nvSpPr>
        <p:spPr>
          <a:xfrm>
            <a:off x="1492200" y="694050"/>
            <a:ext cx="58821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（</a:t>
            </a: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" sz="2400">
                <a:solidFill>
                  <a:srgbClr val="434343"/>
                </a:solidFill>
              </a:rPr>
              <a:t>）皈依的对象、意义是什么？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 txBox="1"/>
          <p:nvPr/>
        </p:nvSpPr>
        <p:spPr>
          <a:xfrm>
            <a:off x="826825" y="1561600"/>
            <a:ext cx="27165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 </a:t>
            </a:r>
            <a:r>
              <a:rPr lang="en" sz="2400">
                <a:solidFill>
                  <a:srgbClr val="434343"/>
                </a:solidFill>
              </a:rPr>
              <a:t>① 皈依的对象：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13" name="Google Shape;113;p20"/>
          <p:cNvSpPr txBox="1"/>
          <p:nvPr/>
        </p:nvSpPr>
        <p:spPr>
          <a:xfrm>
            <a:off x="3238575" y="1561600"/>
            <a:ext cx="43203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佛宝、法宝、僧宝、（上师）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0"/>
          <p:cNvSpPr txBox="1"/>
          <p:nvPr/>
        </p:nvSpPr>
        <p:spPr>
          <a:xfrm>
            <a:off x="826825" y="2287350"/>
            <a:ext cx="23250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 </a:t>
            </a:r>
            <a:r>
              <a:rPr lang="en" sz="2400">
                <a:solidFill>
                  <a:srgbClr val="434343"/>
                </a:solidFill>
              </a:rPr>
              <a:t>② 皈依的基础</a:t>
            </a:r>
            <a:r>
              <a:rPr lang="en" sz="2400">
                <a:solidFill>
                  <a:schemeClr val="dk1"/>
                </a:solidFill>
              </a:rPr>
              <a:t>: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15" name="Google Shape;115;p20"/>
          <p:cNvSpPr txBox="1"/>
          <p:nvPr/>
        </p:nvSpPr>
        <p:spPr>
          <a:xfrm>
            <a:off x="3238575" y="2291050"/>
            <a:ext cx="6072900" cy="13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坚定不移地相信，唯有佛法才有办法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断除轮回的根源；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 txBox="1"/>
          <p:nvPr/>
        </p:nvSpPr>
        <p:spPr>
          <a:xfrm>
            <a:off x="881875" y="3692725"/>
            <a:ext cx="32649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 </a:t>
            </a:r>
            <a:r>
              <a:rPr lang="en" sz="2400">
                <a:solidFill>
                  <a:srgbClr val="434343"/>
                </a:solidFill>
              </a:rPr>
              <a:t>③ 皈依的真实含义：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 txBox="1"/>
          <p:nvPr/>
        </p:nvSpPr>
        <p:spPr>
          <a:xfrm>
            <a:off x="3817225" y="3696500"/>
            <a:ext cx="5118600" cy="5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在于自己心坎深处的一种誓言和决心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800" y="238150"/>
            <a:ext cx="722550" cy="7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1115100" y="422825"/>
            <a:ext cx="7303500" cy="43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关于皈依和正确的去传播佛教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</a:rPr>
              <a:t>- 不盲目的强制其他信仰者改变来信仰佛教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- 用正确的方法传播分享佛法，帮助有痛苦的人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自己超越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  </a:t>
            </a:r>
            <a:r>
              <a:rPr lang="en" sz="1800">
                <a:solidFill>
                  <a:srgbClr val="434343"/>
                </a:solidFill>
              </a:rPr>
              <a:t>自己皈依之后要去学习和传播佛法的核心--智悲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</a:rPr>
              <a:t> - 慈悲，是大爱，不是小爱（每个人先天都有的）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</a:rPr>
              <a:t> - 智慧，提升之后可以分享给别人，可以帮助精神生活上的“新贫困族”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</a:rPr>
              <a:t>利益众生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</a:rPr>
              <a:t> - 自己超越以后帮助他人超越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</a:rPr>
              <a:t> - 可以体现自己生命的价值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